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58" r:id="rId13"/>
    <p:sldId id="257" r:id="rId14"/>
    <p:sldId id="275" r:id="rId15"/>
    <p:sldId id="259" r:id="rId16"/>
    <p:sldId id="260" r:id="rId17"/>
    <p:sldId id="261" r:id="rId18"/>
    <p:sldId id="262" r:id="rId19"/>
    <p:sldId id="263" r:id="rId20"/>
    <p:sldId id="264" r:id="rId21"/>
    <p:sldId id="276" r:id="rId22"/>
    <p:sldId id="266" r:id="rId23"/>
    <p:sldId id="267" r:id="rId24"/>
    <p:sldId id="279" r:id="rId25"/>
    <p:sldId id="268" r:id="rId26"/>
    <p:sldId id="269" r:id="rId27"/>
    <p:sldId id="278" r:id="rId28"/>
    <p:sldId id="270" r:id="rId29"/>
    <p:sldId id="271" r:id="rId30"/>
    <p:sldId id="273" r:id="rId31"/>
    <p:sldId id="272" r:id="rId32"/>
    <p:sldId id="280" r:id="rId33"/>
    <p:sldId id="274" r:id="rId34"/>
    <p:sldId id="277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317F85-46AF-48CE-8370-08AF35F307C7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90BB4-A810-4974-9267-4D8DB9C3BA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08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F85-46AF-48CE-8370-08AF35F307C7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BB4-A810-4974-9267-4D8DB9C3BA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44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317F85-46AF-48CE-8370-08AF35F307C7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90BB4-A810-4974-9267-4D8DB9C3BA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2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F85-46AF-48CE-8370-08AF35F307C7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BB4-A810-4974-9267-4D8DB9C3BA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72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317F85-46AF-48CE-8370-08AF35F307C7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90BB4-A810-4974-9267-4D8DB9C3BA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62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F85-46AF-48CE-8370-08AF35F307C7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BB4-A810-4974-9267-4D8DB9C3BA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34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F85-46AF-48CE-8370-08AF35F307C7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BB4-A810-4974-9267-4D8DB9C3BA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16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F85-46AF-48CE-8370-08AF35F307C7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BB4-A810-4974-9267-4D8DB9C3BA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7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F85-46AF-48CE-8370-08AF35F307C7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BB4-A810-4974-9267-4D8DB9C3BA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08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317F85-46AF-48CE-8370-08AF35F307C7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90BB4-A810-4974-9267-4D8DB9C3BA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25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F85-46AF-48CE-8370-08AF35F307C7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0BB4-A810-4974-9267-4D8DB9C3BA7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9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C317F85-46AF-48CE-8370-08AF35F307C7}" type="datetimeFigureOut">
              <a:rPr lang="es-ES" smtClean="0"/>
              <a:pPr/>
              <a:t>03/10/2019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7690BB4-A810-4974-9267-4D8DB9C3BA7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962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gre.com/es/noticias/comarcas/2018/12/21/el_taxi_maials_primero_lleida_llevar_desfribrilador_para_emergencias_63961_1091.html" TargetMode="External"/><Relationship Id="rId2" Type="http://schemas.openxmlformats.org/officeDocument/2006/relationships/hyperlink" Target="https://cronicaglobal.elespanol.com/vida/los-taxistas-del-prat-piden-un-desfibrilador-tras-una-muerte-en-fin-de-ano_30748_102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mj8cZj46cJ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sBHzOB74Ku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rkD1DNCGks" TargetMode="External"/><Relationship Id="rId2" Type="http://schemas.openxmlformats.org/officeDocument/2006/relationships/hyperlink" Target="https://www.youtube.com/watch?v=sYjHTGhBuL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CBMxH4xtE8w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nPp5UGQ9WA" TargetMode="External"/><Relationship Id="rId2" Type="http://schemas.openxmlformats.org/officeDocument/2006/relationships/hyperlink" Target="https://www.youtube.com/watch?v=4OHTxDW8mHw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1N6KAp8dCk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QaDTihI10" TargetMode="External"/><Relationship Id="rId2" Type="http://schemas.openxmlformats.org/officeDocument/2006/relationships/hyperlink" Target="https://www.youtube.com/watch?v=5TkFfGlUy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-BezZ1j8eCI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wmUMTvALUU" TargetMode="External"/><Relationship Id="rId2" Type="http://schemas.openxmlformats.org/officeDocument/2006/relationships/hyperlink" Target="https://www.youtube.com/watch?v=qFImUj8MSP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9923" y="620688"/>
            <a:ext cx="7989752" cy="1504844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cs typeface="Arial" panose="020B0604020202020204" pitchFamily="34" charset="0"/>
              </a:rPr>
              <a:t>Taller de </a:t>
            </a:r>
            <a:r>
              <a:rPr lang="es-ES" sz="4800" b="1" dirty="0" smtClean="0">
                <a:cs typeface="Arial" panose="020B0604020202020204" pitchFamily="34" charset="0"/>
              </a:rPr>
              <a:t>RCP y primeros auxilios</a:t>
            </a:r>
            <a:endParaRPr lang="es-ES" sz="4800" b="1" dirty="0"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2750" r="3801" b="3800"/>
          <a:stretch/>
        </p:blipFill>
        <p:spPr>
          <a:xfrm>
            <a:off x="467544" y="5143280"/>
            <a:ext cx="1224137" cy="123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s-ES" dirty="0" smtClean="0"/>
              <a:t>Botiquín primeros auxilios para el taxi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Guantes</a:t>
            </a:r>
          </a:p>
          <a:p>
            <a:r>
              <a:rPr lang="es-ES" dirty="0" smtClean="0"/>
              <a:t>Compresas, vendas, gasas</a:t>
            </a:r>
          </a:p>
          <a:p>
            <a:r>
              <a:rPr lang="es-ES" dirty="0" smtClean="0"/>
              <a:t>Esparadrapo</a:t>
            </a:r>
          </a:p>
          <a:p>
            <a:r>
              <a:rPr lang="es-ES" dirty="0" smtClean="0"/>
              <a:t>Pañuelo</a:t>
            </a:r>
          </a:p>
          <a:p>
            <a:r>
              <a:rPr lang="es-ES" dirty="0" smtClean="0"/>
              <a:t>Tijeras, pinzas</a:t>
            </a:r>
          </a:p>
          <a:p>
            <a:r>
              <a:rPr lang="es-ES" dirty="0" smtClean="0"/>
              <a:t>Suero fisiológico</a:t>
            </a:r>
          </a:p>
          <a:p>
            <a:r>
              <a:rPr lang="es-ES" dirty="0" smtClean="0"/>
              <a:t>Mascarilla ventilación</a:t>
            </a:r>
          </a:p>
          <a:p>
            <a:r>
              <a:rPr lang="es-ES" dirty="0" smtClean="0"/>
              <a:t>Manta térmica</a:t>
            </a:r>
          </a:p>
          <a:p>
            <a:r>
              <a:rPr lang="es-ES" dirty="0" smtClean="0"/>
              <a:t>…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690" y="4043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s-ES" dirty="0" err="1" smtClean="0"/>
              <a:t>Dea</a:t>
            </a:r>
            <a:r>
              <a:rPr lang="es-ES" dirty="0" smtClean="0"/>
              <a:t> en el taxi?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cronicaglobal.elespanol.com/vida/los-taxistas-del-prat-piden-un-desfibrilador-tras-una-muerte-en-fin-de-ano_30748_102.html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www.segre.com/es/noticias/comarcas/2018/12/21/el_taxi_maials_primero_lleida_llevar_desfribrilador_para_emergencias_63961_1091.html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96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smtClean="0"/>
              <a:t>ÍNDICE </a:t>
            </a:r>
            <a:r>
              <a:rPr lang="es-ES" sz="3600" b="1" dirty="0" err="1" smtClean="0"/>
              <a:t>rcp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¿ Que es una Parada </a:t>
            </a:r>
            <a:r>
              <a:rPr lang="es-ES" sz="2400" dirty="0" err="1" smtClean="0"/>
              <a:t>Cardiorespiratoria</a:t>
            </a:r>
            <a:r>
              <a:rPr lang="es-ES" sz="2400" dirty="0" smtClean="0"/>
              <a:t>?</a:t>
            </a:r>
          </a:p>
          <a:p>
            <a:r>
              <a:rPr lang="es-ES" sz="2400" dirty="0" smtClean="0"/>
              <a:t>¿En que consiste la Reanimación Cardiopulmonar?</a:t>
            </a:r>
          </a:p>
          <a:p>
            <a:r>
              <a:rPr lang="es-ES" sz="2400" dirty="0" smtClean="0"/>
              <a:t>¿Qué es un DEA?</a:t>
            </a:r>
          </a:p>
          <a:p>
            <a:r>
              <a:rPr lang="es-ES" sz="2400" dirty="0" smtClean="0"/>
              <a:t>Cadena de la supervivencia</a:t>
            </a:r>
          </a:p>
          <a:p>
            <a:r>
              <a:rPr lang="es-ES" sz="2400" dirty="0" smtClean="0"/>
              <a:t>Algoritmo de SVB</a:t>
            </a:r>
          </a:p>
          <a:p>
            <a:r>
              <a:rPr lang="es-ES" sz="2400" dirty="0" smtClean="0"/>
              <a:t>RCP  + DEA</a:t>
            </a:r>
          </a:p>
          <a:p>
            <a:r>
              <a:rPr lang="es-ES" sz="2400" dirty="0" smtClean="0"/>
              <a:t>Puntos importantes del 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smtClean="0"/>
              <a:t>LO IMPORTANTE ES PARTICIPAR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755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www.youtube.com/watch?v=mj8cZj46cJY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89040"/>
            <a:ext cx="2587948" cy="2575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smtClean="0"/>
              <a:t>CÓMO SE HACE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1633045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www.youtube.com/watch?v=sBHzOB74KuY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56992"/>
            <a:ext cx="3359415" cy="3359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smtClean="0"/>
              <a:t>Qué es una PCR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Detención súbita de la actividad del corazón y los pulmones, lo que provoca una interrupción del riego sanguíneo y aportación de oxígeno a los órganos. </a:t>
            </a:r>
          </a:p>
          <a:p>
            <a:pPr>
              <a:buNone/>
            </a:pPr>
            <a:endParaRPr lang="es-ES" sz="2400" dirty="0" smtClean="0"/>
          </a:p>
          <a:p>
            <a:r>
              <a:rPr lang="es-ES" sz="2400" dirty="0" smtClean="0"/>
              <a:t>Situación potencialmente reversible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err="1" smtClean="0"/>
              <a:t>QuÉ</a:t>
            </a:r>
            <a:r>
              <a:rPr lang="es-ES" sz="3600" b="1" dirty="0" smtClean="0"/>
              <a:t> es la RCP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192" y="2420888"/>
            <a:ext cx="7989752" cy="3630795"/>
          </a:xfrm>
        </p:spPr>
        <p:txBody>
          <a:bodyPr>
            <a:noAutofit/>
          </a:bodyPr>
          <a:lstStyle/>
          <a:p>
            <a:r>
              <a:rPr lang="es-ES" sz="2400" dirty="0" smtClean="0"/>
              <a:t>Mantener las funciones del corazón y los pulmones mediante compresiones del tórax y respiraciones de rescate. 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Puede evitar la lesión de órganos vitales como el cerebro y el corazón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Si se realiza correctamente hace más probable que la atención especializada (SEM) pueda salvar esa vida.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err="1" smtClean="0"/>
              <a:t>QuÉ</a:t>
            </a:r>
            <a:r>
              <a:rPr lang="es-ES" sz="3600" b="1" dirty="0" smtClean="0"/>
              <a:t> es un DEA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192" y="2060848"/>
            <a:ext cx="7989752" cy="18002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Es un aparato que puede administrar una descarga eléctrica de forma controlada para revertir la fibrilación ventricular y restablecer la función del corazón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9302" r="7535" b="6976"/>
          <a:stretch/>
        </p:blipFill>
        <p:spPr>
          <a:xfrm>
            <a:off x="926888" y="3850419"/>
            <a:ext cx="3952439" cy="2736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57155"/>
            <a:ext cx="3062705" cy="2940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smtClean="0"/>
              <a:t>Funcionamiento corazón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22533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Real </a:t>
            </a:r>
          </a:p>
          <a:p>
            <a:pPr marL="0" indent="0">
              <a:buNone/>
            </a:pPr>
            <a:r>
              <a:rPr lang="ca-ES" sz="2400" u="sng" dirty="0" smtClean="0">
                <a:hlinkClick r:id="rId2"/>
              </a:rPr>
              <a:t>https://www.youtube.com/watch?v=sYjHTGhBuLg</a:t>
            </a:r>
            <a:endParaRPr lang="ca-ES" sz="2400" u="sng" dirty="0" smtClean="0"/>
          </a:p>
          <a:p>
            <a:pPr marL="0" indent="0">
              <a:buNone/>
            </a:pPr>
            <a:endParaRPr lang="ca-ES" sz="2400" u="sng" dirty="0" smtClean="0"/>
          </a:p>
          <a:p>
            <a:r>
              <a:rPr lang="ca-ES" sz="2400" dirty="0" err="1" smtClean="0"/>
              <a:t>Dibujo</a:t>
            </a:r>
            <a:endParaRPr lang="ca-ES" sz="2400" dirty="0" smtClean="0"/>
          </a:p>
          <a:p>
            <a:pPr marL="0" indent="0">
              <a:buNone/>
            </a:pPr>
            <a:r>
              <a:rPr lang="es-ES" sz="2400" dirty="0">
                <a:hlinkClick r:id="rId3"/>
              </a:rPr>
              <a:t>https://www.youtube.com/watch?v=-</a:t>
            </a:r>
            <a:r>
              <a:rPr lang="es-ES" sz="2400" dirty="0" smtClean="0">
                <a:hlinkClick r:id="rId3"/>
              </a:rPr>
              <a:t>rkD1DNCGks</a:t>
            </a:r>
            <a:r>
              <a:rPr lang="es-ES" sz="2400" dirty="0" smtClean="0"/>
              <a:t> </a:t>
            </a:r>
          </a:p>
          <a:p>
            <a:pPr marL="0" indent="0">
              <a:buNone/>
            </a:pPr>
            <a:r>
              <a:rPr lang="es-ES" sz="1600" dirty="0" smtClean="0"/>
              <a:t>(a partir de 0:34s)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CADENA DE LA SUPERVIVENCIA</a:t>
            </a:r>
            <a:endParaRPr lang="es-ES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9" y="2492896"/>
            <a:ext cx="8126617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s-ES" b="1" dirty="0" smtClean="0"/>
              <a:t>ÍNDICE primeros auxilios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s-ES" sz="2800" dirty="0" smtClean="0"/>
              <a:t>Conducción preventiva</a:t>
            </a:r>
          </a:p>
          <a:p>
            <a:r>
              <a:rPr lang="es-ES" sz="2800" dirty="0" smtClean="0"/>
              <a:t>Conducta PAS</a:t>
            </a:r>
          </a:p>
          <a:p>
            <a:r>
              <a:rPr lang="es-ES" sz="2800" dirty="0" smtClean="0"/>
              <a:t>Valoración inicial de la persona accidentada</a:t>
            </a:r>
          </a:p>
          <a:p>
            <a:r>
              <a:rPr lang="es-ES" sz="2800" dirty="0" smtClean="0"/>
              <a:t>Maniobras en escenarios inestables</a:t>
            </a:r>
          </a:p>
          <a:p>
            <a:r>
              <a:rPr lang="es-ES" sz="2800" dirty="0" smtClean="0"/>
              <a:t>Accidentes y lesiones asociadas</a:t>
            </a:r>
          </a:p>
          <a:p>
            <a:r>
              <a:rPr lang="es-ES" sz="2800" dirty="0" smtClean="0"/>
              <a:t>Botiquín primeros auxilios y DEA en taxis</a:t>
            </a:r>
          </a:p>
        </p:txBody>
      </p:sp>
    </p:spTree>
    <p:extLst>
      <p:ext uri="{BB962C8B-B14F-4D97-AF65-F5344CB8AC3E}">
        <p14:creationId xmlns:p14="http://schemas.microsoft.com/office/powerpoint/2010/main" val="17622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smtClean="0"/>
              <a:t>PAS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6836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b="1" dirty="0" smtClean="0"/>
              <a:t>PROTEGER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b="1" dirty="0" smtClean="0"/>
              <a:t>ALERTAR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b="1" dirty="0" smtClean="0"/>
              <a:t>SOCORRER</a:t>
            </a:r>
          </a:p>
        </p:txBody>
      </p:sp>
      <p:sp>
        <p:nvSpPr>
          <p:cNvPr id="1026" name="AutoShape 2" descr="http://www.montanasegura.com/vendor/wordpress/wp-content/uploads/2014/07/PA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http://www.montanasegura.com/vendor/wordpress/wp-content/uploads/2014/07/PA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6 Imagen" descr="P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2810" y="3099850"/>
            <a:ext cx="5493990" cy="2998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25" t="-1" b="-1437"/>
          <a:stretch/>
        </p:blipFill>
        <p:spPr bwMode="auto">
          <a:xfrm rot="5400000">
            <a:off x="1421222" y="1093896"/>
            <a:ext cx="6250588" cy="527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0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344" y="1003319"/>
            <a:ext cx="8229600" cy="58870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 smtClean="0"/>
              <a:t>1. Compruebe respuesta</a:t>
            </a:r>
          </a:p>
          <a:p>
            <a:pPr>
              <a:buNone/>
            </a:pPr>
            <a:r>
              <a:rPr lang="es-ES" sz="2000" dirty="0" smtClean="0"/>
              <a:t>Sacudir a la víctima con cuidado por los hombros y preguntar ¿se encuentra bien?</a:t>
            </a:r>
          </a:p>
          <a:p>
            <a:pPr>
              <a:buNone/>
            </a:pPr>
            <a:r>
              <a:rPr lang="es-ES" sz="2000" dirty="0" smtClean="0"/>
              <a:t> Si no responde:  Grite pidiendo ayuda 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b="1" dirty="0" smtClean="0"/>
              <a:t>2. Abra la vía aérea</a:t>
            </a:r>
          </a:p>
          <a:p>
            <a:pPr>
              <a:buNone/>
            </a:pPr>
            <a:r>
              <a:rPr lang="es-ES" sz="2000" dirty="0" smtClean="0"/>
              <a:t>Maniobra frente mentón para desplazar la lengua</a:t>
            </a:r>
          </a:p>
          <a:p>
            <a:pPr>
              <a:buNone/>
            </a:pPr>
            <a:r>
              <a:rPr lang="es-ES" sz="2000" dirty="0" smtClean="0"/>
              <a:t> hacia adelante</a:t>
            </a:r>
            <a:endParaRPr lang="es-ES" sz="20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SOPORTE VITAL BÁSICO</a:t>
            </a:r>
            <a:endParaRPr lang="es-ES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26326" r="51185" b="5809"/>
          <a:stretch/>
        </p:blipFill>
        <p:spPr>
          <a:xfrm>
            <a:off x="5004048" y="2924944"/>
            <a:ext cx="1584176" cy="1841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" t="19484" r="50379" b="6476"/>
          <a:stretch/>
        </p:blipFill>
        <p:spPr>
          <a:xfrm>
            <a:off x="7020272" y="4318995"/>
            <a:ext cx="1831431" cy="2485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0802"/>
            <a:ext cx="8229600" cy="4803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 smtClean="0"/>
              <a:t>3. Compruebe la respiración</a:t>
            </a:r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r>
              <a:rPr lang="es-ES" sz="2000" b="1" dirty="0" smtClean="0"/>
              <a:t>VER </a:t>
            </a:r>
            <a:r>
              <a:rPr lang="es-ES" sz="2000" dirty="0" smtClean="0"/>
              <a:t>si hay movimientos en el tórax</a:t>
            </a:r>
          </a:p>
          <a:p>
            <a:pPr>
              <a:buNone/>
            </a:pPr>
            <a:r>
              <a:rPr lang="es-ES" sz="2000" b="1" dirty="0" smtClean="0"/>
              <a:t>OIR </a:t>
            </a:r>
            <a:r>
              <a:rPr lang="es-ES" sz="2000" dirty="0" smtClean="0"/>
              <a:t>cerca de a boca por si hay ruidos respiratorios</a:t>
            </a:r>
          </a:p>
          <a:p>
            <a:pPr>
              <a:buNone/>
            </a:pPr>
            <a:r>
              <a:rPr lang="es-ES" sz="2000" b="1" dirty="0" smtClean="0"/>
              <a:t>SENTIR </a:t>
            </a:r>
            <a:r>
              <a:rPr lang="es-ES" sz="2000" dirty="0" smtClean="0"/>
              <a:t>el aliento en nuestra mejilla</a:t>
            </a:r>
          </a:p>
          <a:p>
            <a:pPr>
              <a:buNone/>
            </a:pPr>
            <a:r>
              <a:rPr lang="es-ES" sz="2000" b="1" dirty="0" smtClean="0">
                <a:solidFill>
                  <a:srgbClr val="FF0000"/>
                </a:solidFill>
              </a:rPr>
              <a:t>**Durante máx. 10 segundos</a:t>
            </a:r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r>
              <a:rPr lang="ca-ES" sz="2000" u="sng" dirty="0" smtClean="0">
                <a:hlinkClick r:id="rId2"/>
              </a:rPr>
              <a:t>https://www.youtube.com/watch?v=CBMxH4xtE8w</a:t>
            </a:r>
            <a:r>
              <a:rPr lang="ca-ES" sz="2000" dirty="0" smtClean="0"/>
              <a:t>   </a:t>
            </a:r>
            <a:r>
              <a:rPr lang="ca-ES" sz="2000" u="sng" dirty="0" smtClean="0"/>
              <a:t>(</a:t>
            </a:r>
            <a:r>
              <a:rPr lang="ca-ES" sz="2000" u="sng" dirty="0" err="1" smtClean="0"/>
              <a:t>gasping</a:t>
            </a:r>
            <a:r>
              <a:rPr lang="ca-ES" sz="2000" u="sng" dirty="0" smtClean="0"/>
              <a:t>)</a:t>
            </a:r>
            <a:endParaRPr lang="es-ES" sz="2000" b="1" dirty="0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SOPORTE VITAL BÁSICO</a:t>
            </a:r>
            <a:endParaRPr lang="es-ES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t="38951" r="46445" b="5809"/>
          <a:stretch/>
        </p:blipFill>
        <p:spPr>
          <a:xfrm>
            <a:off x="6444208" y="2492896"/>
            <a:ext cx="258817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3600" b="1" dirty="0" err="1" smtClean="0"/>
              <a:t>Soporte</a:t>
            </a:r>
            <a:r>
              <a:rPr lang="ca-ES" sz="3600" b="1" dirty="0" smtClean="0"/>
              <a:t> vital </a:t>
            </a:r>
            <a:r>
              <a:rPr lang="ca-ES" sz="3600" b="1" dirty="0" err="1" smtClean="0"/>
              <a:t>básico</a:t>
            </a:r>
            <a:endParaRPr lang="ca-E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556792"/>
            <a:ext cx="7989752" cy="3630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b="1" dirty="0" smtClean="0"/>
              <a:t>4. </a:t>
            </a:r>
            <a:r>
              <a:rPr lang="ca-ES" sz="2400" b="1" dirty="0" err="1" smtClean="0"/>
              <a:t>Llame</a:t>
            </a:r>
            <a:r>
              <a:rPr lang="ca-ES" sz="2400" b="1" dirty="0" smtClean="0"/>
              <a:t> al 112</a:t>
            </a:r>
          </a:p>
          <a:p>
            <a:pPr marL="0" indent="0">
              <a:buNone/>
            </a:pPr>
            <a:r>
              <a:rPr lang="ca-ES" sz="2400" dirty="0" smtClean="0"/>
              <a:t>Si la víctima no </a:t>
            </a:r>
            <a:r>
              <a:rPr lang="ca-ES" sz="2400" dirty="0" err="1" smtClean="0"/>
              <a:t>responde</a:t>
            </a:r>
            <a:r>
              <a:rPr lang="ca-ES" sz="2400" dirty="0" smtClean="0"/>
              <a:t> </a:t>
            </a:r>
            <a:r>
              <a:rPr lang="ca-ES" sz="2400" dirty="0" err="1" smtClean="0"/>
              <a:t>pero</a:t>
            </a:r>
            <a:r>
              <a:rPr lang="ca-ES" sz="2400" dirty="0" smtClean="0"/>
              <a:t> respira con </a:t>
            </a:r>
            <a:r>
              <a:rPr lang="ca-ES" sz="2400" dirty="0" err="1" smtClean="0"/>
              <a:t>normalidad</a:t>
            </a:r>
            <a:r>
              <a:rPr lang="ca-ES" sz="2400" dirty="0" smtClean="0"/>
              <a:t>: </a:t>
            </a:r>
          </a:p>
          <a:p>
            <a:pPr>
              <a:buFontTx/>
              <a:buChar char="-"/>
            </a:pPr>
            <a:r>
              <a:rPr lang="ca-ES" sz="2400" dirty="0" err="1" smtClean="0"/>
              <a:t>Posición</a:t>
            </a:r>
            <a:r>
              <a:rPr lang="ca-ES" sz="2400" dirty="0" smtClean="0"/>
              <a:t> lateral de Seguridad</a:t>
            </a:r>
          </a:p>
          <a:p>
            <a:pPr>
              <a:buFontTx/>
              <a:buChar char="-"/>
            </a:pPr>
            <a:r>
              <a:rPr lang="ca-ES" sz="2400" dirty="0" err="1" smtClean="0"/>
              <a:t>Llame</a:t>
            </a:r>
            <a:r>
              <a:rPr lang="ca-ES" sz="2400" dirty="0" smtClean="0"/>
              <a:t> al 112</a:t>
            </a:r>
            <a:endParaRPr lang="ca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4" t="4016"/>
          <a:stretch/>
        </p:blipFill>
        <p:spPr>
          <a:xfrm>
            <a:off x="6012161" y="3356662"/>
            <a:ext cx="2736304" cy="350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1269" y="2204864"/>
            <a:ext cx="8229600" cy="24974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400" b="1" dirty="0" smtClean="0"/>
              <a:t>4. Llame al 112</a:t>
            </a:r>
          </a:p>
          <a:p>
            <a:pPr>
              <a:buNone/>
            </a:pPr>
            <a:endParaRPr lang="es-ES" sz="1000" b="1" dirty="0" smtClean="0"/>
          </a:p>
          <a:p>
            <a:pPr>
              <a:buNone/>
            </a:pPr>
            <a:r>
              <a:rPr lang="es-ES" sz="2400" dirty="0" smtClean="0"/>
              <a:t>Si la víctima </a:t>
            </a:r>
            <a:r>
              <a:rPr lang="es-ES" sz="2400" b="1" dirty="0" smtClean="0"/>
              <a:t>no responde </a:t>
            </a:r>
            <a:r>
              <a:rPr lang="es-ES" sz="2400" dirty="0" smtClean="0"/>
              <a:t>y </a:t>
            </a:r>
            <a:r>
              <a:rPr lang="es-ES" sz="2400" b="1" dirty="0" smtClean="0"/>
              <a:t>no respira </a:t>
            </a:r>
            <a:r>
              <a:rPr lang="es-ES" sz="2400" dirty="0" smtClean="0"/>
              <a:t>con normalidad: </a:t>
            </a:r>
          </a:p>
          <a:p>
            <a:pPr>
              <a:buFontTx/>
              <a:buChar char="-"/>
            </a:pPr>
            <a:r>
              <a:rPr lang="es-ES" sz="2400" dirty="0" smtClean="0"/>
              <a:t>Si esta usted solo </a:t>
            </a:r>
            <a:r>
              <a:rPr lang="es-ES" sz="2400" dirty="0" smtClean="0">
                <a:sym typeface="Wingdings" pitchFamily="2" charset="2"/>
              </a:rPr>
              <a:t> Llame al 112</a:t>
            </a:r>
          </a:p>
          <a:p>
            <a:pPr>
              <a:buFontTx/>
              <a:buChar char="-"/>
            </a:pPr>
            <a:r>
              <a:rPr lang="es-ES" sz="2400" dirty="0" smtClean="0">
                <a:sym typeface="Wingdings" pitchFamily="2" charset="2"/>
              </a:rPr>
              <a:t>Si esta acompañado  Mande a alguien a llamar al 112 y conseguir un DEA e </a:t>
            </a:r>
            <a:r>
              <a:rPr lang="es-ES" sz="2400" b="1" dirty="0" smtClean="0">
                <a:solidFill>
                  <a:srgbClr val="FF0000"/>
                </a:solidFill>
                <a:sym typeface="Wingdings" pitchFamily="2" charset="2"/>
              </a:rPr>
              <a:t>inicie maniobras de RCP.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SOPORTE VITAL BÁSICO</a:t>
            </a:r>
            <a:endParaRPr lang="es-ES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18082"/>
            <a:ext cx="2664296" cy="218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RCP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0552" y="1854851"/>
            <a:ext cx="8229600" cy="5017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 smtClean="0"/>
              <a:t>COMPRESIONES TORÁCICAS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 smtClean="0"/>
              <a:t>Colocar a la víctima en una </a:t>
            </a:r>
            <a:r>
              <a:rPr lang="es-ES" sz="2000" dirty="0" err="1" smtClean="0"/>
              <a:t>superfície</a:t>
            </a:r>
            <a:r>
              <a:rPr lang="es-ES" sz="2000" dirty="0" smtClean="0"/>
              <a:t> dura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 smtClean="0"/>
              <a:t>Colocar las manos en el centro del pecho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000" dirty="0" smtClean="0"/>
              <a:t>Comprimir el esternón en dirección a la columna vertebral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Frecuencia: </a:t>
            </a:r>
            <a:r>
              <a:rPr lang="es-ES" sz="2000" b="1" dirty="0" smtClean="0"/>
              <a:t>100-120 </a:t>
            </a:r>
            <a:r>
              <a:rPr lang="es-ES" sz="2000" b="1" dirty="0" err="1" smtClean="0"/>
              <a:t>lpm</a:t>
            </a:r>
            <a:r>
              <a:rPr lang="es-ES" sz="20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Profundidad: </a:t>
            </a:r>
            <a:r>
              <a:rPr lang="es-ES" sz="2000" b="1" dirty="0" smtClean="0"/>
              <a:t>5 – 6 cm</a:t>
            </a:r>
          </a:p>
          <a:p>
            <a:pPr>
              <a:buNone/>
            </a:pPr>
            <a:r>
              <a:rPr lang="es-ES" sz="1600" dirty="0" smtClean="0">
                <a:hlinkClick r:id="rId2"/>
              </a:rPr>
              <a:t>https://www.youtube.com/watch?v=4OHTxDW8mHw</a:t>
            </a:r>
            <a:r>
              <a:rPr lang="es-ES" sz="1600" dirty="0" smtClean="0"/>
              <a:t>  (Macarena)</a:t>
            </a:r>
          </a:p>
          <a:p>
            <a:pPr>
              <a:buNone/>
            </a:pPr>
            <a:r>
              <a:rPr lang="es-ES" sz="1600" dirty="0" smtClean="0">
                <a:hlinkClick r:id="rId3"/>
              </a:rPr>
              <a:t>https://www.youtube.com/watch?v=vnPp5UGQ9WA</a:t>
            </a:r>
            <a:r>
              <a:rPr lang="es-ES" sz="1600" dirty="0" smtClean="0"/>
              <a:t> (</a:t>
            </a:r>
            <a:r>
              <a:rPr lang="es-ES" sz="1600" dirty="0" err="1" smtClean="0"/>
              <a:t>Stayin</a:t>
            </a:r>
            <a:r>
              <a:rPr lang="es-ES" sz="1600" dirty="0" smtClean="0"/>
              <a:t>’ </a:t>
            </a:r>
            <a:r>
              <a:rPr lang="es-ES" sz="1600" dirty="0" err="1" smtClean="0"/>
              <a:t>alive</a:t>
            </a:r>
            <a:r>
              <a:rPr lang="es-ES" sz="1600" dirty="0" smtClean="0"/>
              <a:t>)</a:t>
            </a:r>
          </a:p>
          <a:p>
            <a:pPr algn="ctr">
              <a:buNone/>
            </a:pPr>
            <a:r>
              <a:rPr lang="es-ES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30:2</a:t>
            </a:r>
            <a:endParaRPr lang="es-ES" sz="5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3600" b="1" dirty="0" smtClean="0"/>
              <a:t>RCP</a:t>
            </a:r>
            <a:endParaRPr lang="ca-ES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1" b="13151"/>
          <a:stretch/>
        </p:blipFill>
        <p:spPr>
          <a:xfrm>
            <a:off x="179512" y="2348880"/>
            <a:ext cx="2740372" cy="38884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00858"/>
            <a:ext cx="4957142" cy="495714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3528" y="636908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Posición</a:t>
            </a:r>
            <a:r>
              <a:rPr lang="ca-ES" dirty="0" smtClean="0"/>
              <a:t> correcta del </a:t>
            </a:r>
            <a:r>
              <a:rPr lang="ca-ES" dirty="0" err="1" smtClean="0"/>
              <a:t>reanimador</a:t>
            </a:r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924698" y="6351010"/>
            <a:ext cx="338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Posición</a:t>
            </a:r>
            <a:r>
              <a:rPr lang="ca-ES" dirty="0" smtClean="0"/>
              <a:t> correcta de las </a:t>
            </a:r>
            <a:r>
              <a:rPr lang="ca-ES" dirty="0" err="1" smtClean="0"/>
              <a:t>manos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079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RCP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pPr>
              <a:buNone/>
            </a:pPr>
            <a:r>
              <a:rPr lang="es-ES" sz="2400" b="1" dirty="0" smtClean="0"/>
              <a:t>RESPIRACIONES</a:t>
            </a:r>
          </a:p>
          <a:p>
            <a:pPr>
              <a:buNone/>
            </a:pPr>
            <a:r>
              <a:rPr lang="es-ES" sz="2400" dirty="0" smtClean="0"/>
              <a:t>Las compresiones es preferible combinarlas con 2 respiraciones de soporte</a:t>
            </a:r>
          </a:p>
          <a:p>
            <a:pPr marL="624078" indent="-514350">
              <a:buAutoNum type="arabicPeriod"/>
            </a:pPr>
            <a:r>
              <a:rPr lang="es-ES" sz="2400" dirty="0" smtClean="0"/>
              <a:t>Mantener la vía aérea abierta </a:t>
            </a:r>
            <a:r>
              <a:rPr lang="es-ES" sz="2400" dirty="0" smtClean="0">
                <a:sym typeface="Wingdings" pitchFamily="2" charset="2"/>
              </a:rPr>
              <a:t> Maniobra frente-mentón</a:t>
            </a:r>
          </a:p>
          <a:p>
            <a:pPr marL="624078" indent="-514350">
              <a:buAutoNum type="arabicPeriod"/>
            </a:pPr>
            <a:r>
              <a:rPr lang="es-ES" sz="2400" dirty="0" smtClean="0">
                <a:sym typeface="Wingdings" pitchFamily="2" charset="2"/>
              </a:rPr>
              <a:t>Pinzar la nariz</a:t>
            </a:r>
          </a:p>
          <a:p>
            <a:pPr marL="624078" indent="-514350">
              <a:buAutoNum type="arabicPeriod"/>
            </a:pPr>
            <a:r>
              <a:rPr lang="es-ES" sz="2400" dirty="0" smtClean="0">
                <a:sym typeface="Wingdings" pitchFamily="2" charset="2"/>
              </a:rPr>
              <a:t>Insuflar aire sellando bien los labios para que el tórax se eleve como en una respiración normal.</a:t>
            </a: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 smtClean="0"/>
              <a:t>Desfibrilador Externo Automático (DEA)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192" y="2276872"/>
            <a:ext cx="7989752" cy="4176464"/>
          </a:xfrm>
        </p:spPr>
        <p:txBody>
          <a:bodyPr>
            <a:normAutofit lnSpcReduction="10000"/>
          </a:bodyPr>
          <a:lstStyle/>
          <a:p>
            <a:pPr marL="624078" indent="-514350">
              <a:buAutoNum type="arabicPeriod"/>
            </a:pPr>
            <a:r>
              <a:rPr lang="es-ES" sz="2600" dirty="0" smtClean="0"/>
              <a:t>Ponga en marcha el DEA (abriendo la tapa o pulsando ON)</a:t>
            </a:r>
          </a:p>
          <a:p>
            <a:pPr marL="624078" indent="-514350">
              <a:buAutoNum type="arabicPeriod"/>
            </a:pPr>
            <a:r>
              <a:rPr lang="es-ES" sz="2600" dirty="0" smtClean="0"/>
              <a:t>Exponga el pecho del paciente</a:t>
            </a:r>
          </a:p>
          <a:p>
            <a:pPr marL="624078" indent="-514350">
              <a:buAutoNum type="arabicPeriod"/>
            </a:pPr>
            <a:r>
              <a:rPr lang="es-ES" sz="2600" dirty="0" smtClean="0"/>
              <a:t>Coloque los electrodos (parches)</a:t>
            </a:r>
          </a:p>
          <a:p>
            <a:pPr marL="624078" indent="-514350">
              <a:buAutoNum type="arabicPeriod"/>
            </a:pPr>
            <a:r>
              <a:rPr lang="es-ES" sz="2600" dirty="0" smtClean="0"/>
              <a:t>Que nadie toque a la víctima mientras en DEA analiza el ritmo cardíaco</a:t>
            </a:r>
          </a:p>
          <a:p>
            <a:pPr marL="624078" indent="-514350">
              <a:buAutoNum type="arabicPeriod"/>
            </a:pPr>
            <a:r>
              <a:rPr lang="es-ES" sz="2600" dirty="0" smtClean="0"/>
              <a:t>Administre 1 descarga (si procede)</a:t>
            </a:r>
          </a:p>
          <a:p>
            <a:pPr marL="624078" indent="-514350">
              <a:buAutoNum type="arabicPeriod"/>
            </a:pPr>
            <a:r>
              <a:rPr lang="es-ES" sz="2600" dirty="0" smtClean="0"/>
              <a:t>Reinicie RCP 30:2 (siguiendo las instrucciones del DEA)</a:t>
            </a:r>
          </a:p>
          <a:p>
            <a:pPr marL="624078" indent="-514350">
              <a:buAutoNum type="arabicPeriod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s-ES" dirty="0" smtClean="0"/>
              <a:t>CONDUCCIÓN PREVENTIVA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s-ES" sz="5400" dirty="0" smtClean="0">
                <a:hlinkClick r:id="rId2"/>
              </a:rPr>
              <a:t>Conducción Colérica</a:t>
            </a:r>
            <a:endParaRPr lang="es-ES" sz="5400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73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5325" y="1248931"/>
            <a:ext cx="7989752" cy="3630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000" u="sng" dirty="0" smtClean="0">
                <a:hlinkClick r:id="rId2"/>
              </a:rPr>
              <a:t>https://www.youtube.com/watch?v=5TkFfGlUy40</a:t>
            </a:r>
            <a:r>
              <a:rPr lang="ca-ES" sz="2000" dirty="0" smtClean="0"/>
              <a:t> (a partir de 2:26s)</a:t>
            </a:r>
            <a:endParaRPr lang="es-ES" sz="2000" dirty="0" smtClean="0"/>
          </a:p>
          <a:p>
            <a:pPr marL="0" indent="0">
              <a:buNone/>
            </a:pPr>
            <a:endParaRPr lang="es-ES" sz="2000" dirty="0">
              <a:hlinkClick r:id="rId3"/>
            </a:endParaRPr>
          </a:p>
          <a:p>
            <a:pPr marL="0" indent="0">
              <a:buNone/>
            </a:pPr>
            <a:r>
              <a:rPr lang="es-ES" sz="2000" dirty="0" smtClean="0">
                <a:hlinkClick r:id="rId3"/>
              </a:rPr>
              <a:t>https://www.youtube.com/watch?v=VuQaDTihI10</a:t>
            </a:r>
            <a:r>
              <a:rPr lang="es-ES" sz="2000" dirty="0" smtClean="0"/>
              <a:t> (simulador) </a:t>
            </a:r>
            <a:endParaRPr lang="es-E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54670"/>
            <a:ext cx="3853106" cy="257302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a-ES" sz="3600" dirty="0" smtClean="0"/>
              <a:t>DESFIBRILADOR EXTERNO AUTOMÁTICO (dea)</a:t>
            </a:r>
            <a:endParaRPr lang="ca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Consideraciones del DEA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1166" y="1778188"/>
            <a:ext cx="8229600" cy="4945736"/>
          </a:xfrm>
        </p:spPr>
        <p:txBody>
          <a:bodyPr>
            <a:normAutofit/>
          </a:bodyPr>
          <a:lstStyle/>
          <a:p>
            <a:r>
              <a:rPr lang="es-ES" sz="2400" dirty="0" smtClean="0"/>
              <a:t>Humedad en el pecho </a:t>
            </a:r>
            <a:r>
              <a:rPr lang="es-ES" sz="2400" dirty="0" smtClean="0">
                <a:sym typeface="Wingdings" pitchFamily="2" charset="2"/>
              </a:rPr>
              <a:t> Secar bien antes de colocar los electrodos</a:t>
            </a:r>
          </a:p>
          <a:p>
            <a:r>
              <a:rPr lang="es-ES" sz="2400" dirty="0" smtClean="0">
                <a:sym typeface="Wingdings" pitchFamily="2" charset="2"/>
              </a:rPr>
              <a:t>Pelo en pecho  En algunos casos puede requerir rasurado</a:t>
            </a:r>
          </a:p>
          <a:p>
            <a:r>
              <a:rPr lang="es-ES" sz="2400" dirty="0" err="1" smtClean="0">
                <a:sym typeface="Wingdings" pitchFamily="2" charset="2"/>
              </a:rPr>
              <a:t>Joias</a:t>
            </a:r>
            <a:r>
              <a:rPr lang="es-ES" sz="2400" dirty="0" smtClean="0">
                <a:sym typeface="Wingdings" pitchFamily="2" charset="2"/>
              </a:rPr>
              <a:t>  Vigilar que los parches no entren en contacto con ninguna </a:t>
            </a:r>
            <a:r>
              <a:rPr lang="es-ES" sz="2400" dirty="0" err="1" smtClean="0">
                <a:sym typeface="Wingdings" pitchFamily="2" charset="2"/>
              </a:rPr>
              <a:t>joia</a:t>
            </a:r>
            <a:endParaRPr lang="es-ES" sz="2400" dirty="0" smtClean="0">
              <a:sym typeface="Wingdings" pitchFamily="2" charset="2"/>
            </a:endParaRPr>
          </a:p>
          <a:p>
            <a:r>
              <a:rPr lang="es-ES" sz="2400" dirty="0" smtClean="0"/>
              <a:t>Vendajes </a:t>
            </a:r>
            <a:r>
              <a:rPr lang="es-ES" sz="2400" dirty="0" smtClean="0">
                <a:sym typeface="Wingdings" pitchFamily="2" charset="2"/>
              </a:rPr>
              <a:t> Retirar cualquier vendaje que impida que los electrodos hagan buen contacto con la piel</a:t>
            </a:r>
          </a:p>
          <a:p>
            <a:r>
              <a:rPr lang="es-ES" sz="2400" dirty="0" smtClean="0">
                <a:sym typeface="Wingdings" pitchFamily="2" charset="2"/>
              </a:rPr>
              <a:t>Marcapasos  No colocar el electrodo encima del MCP.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s-ES" dirty="0" smtClean="0"/>
              <a:t>RCP PEDIÁTRICA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280" y="2227263"/>
            <a:ext cx="3065377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1705053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https://www.youtube.com/watch?v=-</a:t>
            </a:r>
            <a:r>
              <a:rPr lang="es-ES" dirty="0" smtClean="0">
                <a:hlinkClick r:id="rId2"/>
              </a:rPr>
              <a:t>BezZ1j8eCI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a-ES" sz="3600" dirty="0" smtClean="0"/>
              <a:t>OBSTRUCCIÓN DE LA VÍA AÉREA POR CUERPO EXTRAÑO</a:t>
            </a:r>
            <a:endParaRPr lang="ca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65849"/>
            <a:ext cx="2766672" cy="3401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3648" y="2204864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8000" b="1" dirty="0" smtClean="0"/>
              <a:t>MUCHAS GRACIAS !!!</a:t>
            </a:r>
            <a:endParaRPr lang="ca-ES" sz="8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01208"/>
            <a:ext cx="126876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s-ES" dirty="0" smtClean="0"/>
              <a:t>Pas (protege,  alerta, socorre)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es-ES" sz="3600" dirty="0" smtClean="0"/>
              <a:t>PROTEGE</a:t>
            </a:r>
          </a:p>
          <a:p>
            <a:r>
              <a:rPr lang="es-ES" sz="3600" dirty="0" smtClean="0"/>
              <a:t>Detén el vehículo en zona segura</a:t>
            </a:r>
          </a:p>
          <a:p>
            <a:r>
              <a:rPr lang="es-ES" sz="3600" dirty="0" smtClean="0"/>
              <a:t>Valora y asegura la escena antes de lanzarte al rescate</a:t>
            </a:r>
            <a:endParaRPr lang="es-ES" sz="3600" dirty="0"/>
          </a:p>
          <a:p>
            <a:r>
              <a:rPr lang="es-ES" sz="3600" dirty="0" smtClean="0"/>
              <a:t>Mantén la calma</a:t>
            </a:r>
          </a:p>
          <a:p>
            <a:r>
              <a:rPr lang="es-ES" sz="3600" dirty="0" smtClean="0"/>
              <a:t>Si se puede, vehículos sin el contacto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338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s-ES" dirty="0"/>
              <a:t>Pas (protege,  alerta, socorre)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s-ES" sz="3600" dirty="0" smtClean="0"/>
              <a:t>ALERTA</a:t>
            </a:r>
          </a:p>
          <a:p>
            <a:r>
              <a:rPr lang="es-ES" sz="3600" dirty="0" smtClean="0"/>
              <a:t>Valora y analiza la situación antes de llamar</a:t>
            </a:r>
          </a:p>
          <a:p>
            <a:r>
              <a:rPr lang="es-ES" sz="3600" dirty="0" smtClean="0"/>
              <a:t>Llamada: </a:t>
            </a:r>
            <a:r>
              <a:rPr lang="es-ES" sz="3600" dirty="0" err="1" smtClean="0"/>
              <a:t>indentificación</a:t>
            </a:r>
            <a:r>
              <a:rPr lang="es-ES" sz="3600" dirty="0" smtClean="0"/>
              <a:t>, localización, situación, instrucciones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88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s-ES" dirty="0"/>
              <a:t>Pas (protege,  alerta, socorre)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es-ES" sz="2800" dirty="0" smtClean="0"/>
              <a:t>SOCORRE</a:t>
            </a:r>
          </a:p>
          <a:p>
            <a:r>
              <a:rPr lang="es-ES" sz="2800" dirty="0" smtClean="0"/>
              <a:t>Acompañar</a:t>
            </a:r>
          </a:p>
          <a:p>
            <a:r>
              <a:rPr lang="es-ES" sz="2800" dirty="0" smtClean="0"/>
              <a:t>Tranquilizar</a:t>
            </a:r>
          </a:p>
          <a:p>
            <a:r>
              <a:rPr lang="es-ES" sz="2800" dirty="0" smtClean="0"/>
              <a:t>Valoración: A-B-C</a:t>
            </a:r>
          </a:p>
          <a:p>
            <a:pPr lvl="1"/>
            <a:r>
              <a:rPr lang="es-ES" sz="2800" dirty="0" smtClean="0"/>
              <a:t>Vía aérea y Cervicales</a:t>
            </a:r>
          </a:p>
          <a:p>
            <a:pPr lvl="1"/>
            <a:r>
              <a:rPr lang="es-ES" sz="2800" dirty="0" smtClean="0"/>
              <a:t>Respiración</a:t>
            </a:r>
          </a:p>
          <a:p>
            <a:pPr lvl="1"/>
            <a:r>
              <a:rPr lang="es-ES" sz="2800" dirty="0" smtClean="0"/>
              <a:t>Circulación</a:t>
            </a:r>
          </a:p>
        </p:txBody>
      </p:sp>
    </p:spTree>
    <p:extLst>
      <p:ext uri="{BB962C8B-B14F-4D97-AF65-F5344CB8AC3E}">
        <p14:creationId xmlns:p14="http://schemas.microsoft.com/office/powerpoint/2010/main" val="40238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Maniobras en situaciones de riesgo inminente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Maniobra </a:t>
            </a:r>
            <a:r>
              <a:rPr lang="es-ES" dirty="0" err="1" smtClean="0">
                <a:hlinkClick r:id="rId2"/>
              </a:rPr>
              <a:t>Reutek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Retirada de casco integral</a:t>
            </a:r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25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s-ES" dirty="0" smtClean="0"/>
              <a:t>Ante hemorragias abundantes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55000" lnSpcReduction="20000"/>
          </a:bodyPr>
          <a:lstStyle/>
          <a:p>
            <a:r>
              <a:rPr lang="es-ES" sz="4400" dirty="0" smtClean="0"/>
              <a:t>Presión directa con gasas o medios de fortuna</a:t>
            </a:r>
          </a:p>
          <a:p>
            <a:r>
              <a:rPr lang="es-ES" sz="4400" dirty="0" smtClean="0"/>
              <a:t>Presión sobre arterias</a:t>
            </a:r>
          </a:p>
          <a:p>
            <a:r>
              <a:rPr lang="es-ES" sz="4400" dirty="0" smtClean="0"/>
              <a:t>Torniquete</a:t>
            </a:r>
          </a:p>
          <a:p>
            <a:r>
              <a:rPr lang="es-ES" sz="4400" dirty="0" smtClean="0"/>
              <a:t>Consideraciones: </a:t>
            </a:r>
          </a:p>
          <a:p>
            <a:pPr lvl="1"/>
            <a:r>
              <a:rPr lang="es-ES" sz="4200" dirty="0" smtClean="0"/>
              <a:t>No ingesta</a:t>
            </a:r>
          </a:p>
          <a:p>
            <a:pPr lvl="1"/>
            <a:r>
              <a:rPr lang="es-ES" sz="4200" dirty="0" smtClean="0"/>
              <a:t>Mantener calor corporal</a:t>
            </a:r>
          </a:p>
          <a:p>
            <a:pPr lvl="1"/>
            <a:r>
              <a:rPr lang="es-ES" sz="4200" dirty="0" smtClean="0"/>
              <a:t>Atención a signos de Shock</a:t>
            </a:r>
          </a:p>
          <a:p>
            <a:pPr lvl="1"/>
            <a:r>
              <a:rPr lang="es-ES" sz="4200" dirty="0" smtClean="0"/>
              <a:t>Autoprotección: guantes</a:t>
            </a:r>
            <a:endParaRPr lang="es-ES" sz="4200" dirty="0"/>
          </a:p>
        </p:txBody>
      </p:sp>
    </p:spTree>
    <p:extLst>
      <p:ext uri="{BB962C8B-B14F-4D97-AF65-F5344CB8AC3E}">
        <p14:creationId xmlns:p14="http://schemas.microsoft.com/office/powerpoint/2010/main" val="37592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s-ES" dirty="0" smtClean="0"/>
              <a:t>Ante sospecha de fractura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s-ES" dirty="0" smtClean="0"/>
              <a:t>Mantener la calma: nadie muere por una fractura, salvo que esté comprometida la circulación</a:t>
            </a:r>
          </a:p>
          <a:p>
            <a:r>
              <a:rPr lang="es-ES" dirty="0" smtClean="0"/>
              <a:t>Inmovilizar el miembro con  sospecha de lesión:</a:t>
            </a:r>
          </a:p>
          <a:p>
            <a:pPr lvl="1"/>
            <a:r>
              <a:rPr lang="es-ES" dirty="0" smtClean="0"/>
              <a:t>Cabestrillo</a:t>
            </a:r>
          </a:p>
          <a:p>
            <a:pPr lvl="1"/>
            <a:r>
              <a:rPr lang="es-ES" dirty="0" smtClean="0"/>
              <a:t>Sostener contra partes del cuerpo estables</a:t>
            </a:r>
          </a:p>
          <a:p>
            <a:pPr lvl="1"/>
            <a:r>
              <a:rPr lang="es-ES" dirty="0" smtClean="0"/>
              <a:t>Tranquilizar y mover lo mínimo posible</a:t>
            </a:r>
            <a:endParaRPr lang="es-ES" dirty="0"/>
          </a:p>
          <a:p>
            <a:pPr marL="324000" lvl="1" indent="0">
              <a:buNone/>
            </a:pPr>
            <a:endParaRPr lang="es-ES" dirty="0"/>
          </a:p>
          <a:p>
            <a:pPr marL="324000" lvl="1" indent="0">
              <a:buNone/>
            </a:pPr>
            <a:r>
              <a:rPr lang="es-ES" dirty="0" smtClean="0"/>
              <a:t>Consideraciones:</a:t>
            </a:r>
          </a:p>
          <a:p>
            <a:pPr marL="324000" lvl="1" indent="0">
              <a:buNone/>
            </a:pPr>
            <a:r>
              <a:rPr lang="es-ES" dirty="0"/>
              <a:t>	</a:t>
            </a:r>
            <a:r>
              <a:rPr lang="es-ES" dirty="0" smtClean="0"/>
              <a:t>Mantener temperatura corporal</a:t>
            </a:r>
          </a:p>
          <a:p>
            <a:pPr marL="324000" lvl="1" indent="0">
              <a:buNone/>
            </a:pPr>
            <a:r>
              <a:rPr lang="es-ES" dirty="0"/>
              <a:t>	</a:t>
            </a:r>
            <a:r>
              <a:rPr lang="es-ES" dirty="0" smtClean="0"/>
              <a:t>No ingesta</a:t>
            </a:r>
          </a:p>
          <a:p>
            <a:pPr marL="324000" lvl="1" indent="0">
              <a:buNone/>
            </a:pPr>
            <a:r>
              <a:rPr lang="es-ES" dirty="0"/>
              <a:t> 	</a:t>
            </a:r>
            <a:r>
              <a:rPr lang="es-ES" dirty="0" smtClean="0"/>
              <a:t>Controlar signos de shock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8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Personalizado 1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949494"/>
      </a:accent2>
      <a:accent3>
        <a:srgbClr val="000000"/>
      </a:accent3>
      <a:accent4>
        <a:srgbClr val="FF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682</TotalTime>
  <Words>860</Words>
  <Application>Microsoft Office PowerPoint</Application>
  <PresentationFormat>Presentación en pantalla (4:3)</PresentationFormat>
  <Paragraphs>169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Gill Sans MT</vt:lpstr>
      <vt:lpstr>Wingdings</vt:lpstr>
      <vt:lpstr>Wingdings 2</vt:lpstr>
      <vt:lpstr>Dividendo</vt:lpstr>
      <vt:lpstr>Taller de RCP y primeros auxilios</vt:lpstr>
      <vt:lpstr>ÍNDICE primeros auxilios</vt:lpstr>
      <vt:lpstr>CONDUCCIÓN PREVENTIVA</vt:lpstr>
      <vt:lpstr>Pas (protege,  alerta, socorre)</vt:lpstr>
      <vt:lpstr>Pas (protege,  alerta, socorre)</vt:lpstr>
      <vt:lpstr>Pas (protege,  alerta, socorre)</vt:lpstr>
      <vt:lpstr>Maniobras en situaciones de riesgo inminente</vt:lpstr>
      <vt:lpstr>Ante hemorragias abundantes</vt:lpstr>
      <vt:lpstr>Ante sospecha de fractura</vt:lpstr>
      <vt:lpstr>Botiquín primeros auxilios para el taxi</vt:lpstr>
      <vt:lpstr>Dea en el taxi?</vt:lpstr>
      <vt:lpstr>ÍNDICE rcp</vt:lpstr>
      <vt:lpstr>LO IMPORTANTE ES PARTICIPAR</vt:lpstr>
      <vt:lpstr>CÓMO SE HACE</vt:lpstr>
      <vt:lpstr>Qué es una PCR</vt:lpstr>
      <vt:lpstr>QuÉ es la RCP</vt:lpstr>
      <vt:lpstr>QuÉ es un DEA</vt:lpstr>
      <vt:lpstr>Funcionamiento corazón</vt:lpstr>
      <vt:lpstr>CADENA DE LA SUPERVIVENCIA</vt:lpstr>
      <vt:lpstr>PAS</vt:lpstr>
      <vt:lpstr>Presentación de PowerPoint</vt:lpstr>
      <vt:lpstr>SOPORTE VITAL BÁSICO</vt:lpstr>
      <vt:lpstr>SOPORTE VITAL BÁSICO</vt:lpstr>
      <vt:lpstr>Soporte vital básico</vt:lpstr>
      <vt:lpstr>SOPORTE VITAL BÁSICO</vt:lpstr>
      <vt:lpstr>RCP</vt:lpstr>
      <vt:lpstr>RCP</vt:lpstr>
      <vt:lpstr>RCP</vt:lpstr>
      <vt:lpstr>Desfibrilador Externo Automático (DEA)</vt:lpstr>
      <vt:lpstr>DESFIBRILADOR EXTERNO AUTOMÁTICO (dea)</vt:lpstr>
      <vt:lpstr>Consideraciones del DEA</vt:lpstr>
      <vt:lpstr>RCP PEDIÁTRICA</vt:lpstr>
      <vt:lpstr>OBSTRUCCIÓN DE LA VÍA AÉREA POR CUERPO EXTRAÑO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Laia</dc:creator>
  <cp:lastModifiedBy>Usuario de Windows</cp:lastModifiedBy>
  <cp:revision>65</cp:revision>
  <dcterms:created xsi:type="dcterms:W3CDTF">2016-01-31T17:05:00Z</dcterms:created>
  <dcterms:modified xsi:type="dcterms:W3CDTF">2019-10-03T10:25:29Z</dcterms:modified>
</cp:coreProperties>
</file>